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15"/>
  </p:notesMasterIdLst>
  <p:sldIdLst>
    <p:sldId id="310" r:id="rId2"/>
    <p:sldId id="313" r:id="rId3"/>
    <p:sldId id="312" r:id="rId4"/>
    <p:sldId id="315" r:id="rId5"/>
    <p:sldId id="321" r:id="rId6"/>
    <p:sldId id="318" r:id="rId7"/>
    <p:sldId id="329" r:id="rId8"/>
    <p:sldId id="320" r:id="rId9"/>
    <p:sldId id="330" r:id="rId10"/>
    <p:sldId id="323" r:id="rId11"/>
    <p:sldId id="326" r:id="rId12"/>
    <p:sldId id="327" r:id="rId13"/>
    <p:sldId id="328" r:id="rId14"/>
  </p:sldIdLst>
  <p:sldSz cx="9144000" cy="6858000" type="screen4x3"/>
  <p:notesSz cx="6889750" cy="100218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408D"/>
    <a:srgbClr val="B20D2C"/>
    <a:srgbClr val="C0C0BF"/>
    <a:srgbClr val="252F69"/>
    <a:srgbClr val="2E295F"/>
    <a:srgbClr val="E5C247"/>
    <a:srgbClr val="BD9A22"/>
    <a:srgbClr val="388940"/>
    <a:srgbClr val="32732D"/>
    <a:srgbClr val="E592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00" autoAdjust="0"/>
    <p:restoredTop sz="96433" autoAdjust="0"/>
  </p:normalViewPr>
  <p:slideViewPr>
    <p:cSldViewPr snapToGrid="0" showGuides="1">
      <p:cViewPr varScale="1">
        <p:scale>
          <a:sx n="68" d="100"/>
          <a:sy n="68" d="100"/>
        </p:scale>
        <p:origin x="126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2597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r">
              <a:defRPr sz="1300"/>
            </a:lvl1pPr>
          </a:lstStyle>
          <a:p>
            <a:fld id="{3389243F-B1BB-4202-BD78-416ACA555174}" type="datetimeFigureOut">
              <a:rPr lang="en-US" smtClean="0"/>
              <a:t>1/27/2020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90625" y="1252538"/>
            <a:ext cx="4508500" cy="33829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34" tIns="48317" rIns="96634" bIns="48317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975" y="4823034"/>
            <a:ext cx="5511800" cy="3946118"/>
          </a:xfrm>
          <a:prstGeom prst="rect">
            <a:avLst/>
          </a:prstGeom>
        </p:spPr>
        <p:txBody>
          <a:bodyPr vert="horz" lIns="96634" tIns="48317" rIns="96634" bIns="48317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2597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r">
              <a:defRPr sz="13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66338"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6812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663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equip children with skills and strategies that will help</a:t>
            </a:r>
            <a:r>
              <a:rPr lang="en-GB" sz="120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with language learning at KS3, even if learning other languages</a:t>
            </a:r>
            <a:endParaRPr lang="en-GB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966338"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49966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66338"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83999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i="1" dirty="0"/>
              <a:t>Geography</a:t>
            </a:r>
            <a:r>
              <a:rPr lang="en-GB" dirty="0"/>
              <a:t>:</a:t>
            </a:r>
            <a:r>
              <a:rPr lang="en-GB" baseline="0" dirty="0"/>
              <a:t> y3 where French is spoken </a:t>
            </a:r>
            <a:r>
              <a:rPr lang="en-GB" i="1" baseline="0" dirty="0"/>
              <a:t>History</a:t>
            </a:r>
            <a:r>
              <a:rPr lang="en-GB" baseline="0" dirty="0"/>
              <a:t>: Bastille Day, origins of fairy tales, Degas/Picasso </a:t>
            </a:r>
            <a:r>
              <a:rPr lang="en-GB" i="1" baseline="0" dirty="0"/>
              <a:t>English</a:t>
            </a:r>
            <a:r>
              <a:rPr lang="en-GB" baseline="0" dirty="0"/>
              <a:t>: sentence structures, word classes, gender, dictionary skills </a:t>
            </a:r>
            <a:r>
              <a:rPr lang="en-GB" i="1" baseline="0" dirty="0"/>
              <a:t>Computing</a:t>
            </a:r>
            <a:r>
              <a:rPr lang="en-GB" baseline="0" dirty="0"/>
              <a:t>: pattern recognition </a:t>
            </a:r>
            <a:r>
              <a:rPr lang="en-GB" i="1" baseline="0" dirty="0"/>
              <a:t>Science</a:t>
            </a:r>
            <a:r>
              <a:rPr lang="en-GB" baseline="0" dirty="0"/>
              <a:t>: cognates, engineering Eiffel towers in Yr1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56622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66338"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50304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Word level to sentence level across a few to several</a:t>
            </a:r>
            <a:r>
              <a:rPr lang="en-GB" baseline="0" dirty="0"/>
              <a:t> topics, answering questions to asking and answering, expressing opinions, writing from memory, using models and then writing with decreasing support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9762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Build on previous activities and ensure progression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1628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Secondary</a:t>
            </a:r>
            <a:r>
              <a:rPr lang="en-GB" baseline="0" dirty="0"/>
              <a:t> schools are aware that language is statutory at primary level so expect </a:t>
            </a:r>
            <a:r>
              <a:rPr lang="en-GB" baseline="0" dirty="0" err="1"/>
              <a:t>chn</a:t>
            </a:r>
            <a:r>
              <a:rPr lang="en-GB" baseline="0" dirty="0"/>
              <a:t> to have some skills, even if just grammar. White Paper research into primary languages/ new </a:t>
            </a:r>
            <a:r>
              <a:rPr lang="en-GB" baseline="0" dirty="0" err="1"/>
              <a:t>ofsted</a:t>
            </a:r>
            <a:r>
              <a:rPr lang="en-GB" baseline="0" dirty="0"/>
              <a:t> inspection framework</a:t>
            </a:r>
          </a:p>
          <a:p>
            <a:r>
              <a:rPr lang="en-GB" baseline="0" dirty="0"/>
              <a:t>There is more planning than you can get through in 30 mins but it’s meant to be flexible/ pick and choose/ good ideas not to be missed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21561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3434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Resources?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7470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5837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252F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B20D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rgbClr val="3340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rgbClr val="B20D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33408D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rgbClr val="B20D2C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2E29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B20D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C0C0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3340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B20D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33408D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33408D"/>
                </a:solidFill>
              </a:defRPr>
            </a:lvl1pPr>
            <a:lvl2pPr>
              <a:defRPr>
                <a:solidFill>
                  <a:srgbClr val="33408D"/>
                </a:solidFill>
              </a:defRPr>
            </a:lvl2pPr>
            <a:lvl3pPr>
              <a:defRPr>
                <a:solidFill>
                  <a:srgbClr val="33408D"/>
                </a:solidFill>
              </a:defRPr>
            </a:lvl3pPr>
            <a:lvl4pPr>
              <a:defRPr>
                <a:solidFill>
                  <a:srgbClr val="33408D"/>
                </a:solidFill>
              </a:defRPr>
            </a:lvl4pPr>
            <a:lvl5pPr>
              <a:defRPr>
                <a:solidFill>
                  <a:srgbClr val="33408D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/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2E29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B20D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C0C0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3340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B20D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33408D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33408D"/>
                </a:solidFill>
              </a:defRPr>
            </a:lvl1pPr>
            <a:lvl2pPr>
              <a:defRPr>
                <a:solidFill>
                  <a:srgbClr val="33408D"/>
                </a:solidFill>
              </a:defRPr>
            </a:lvl2pPr>
            <a:lvl3pPr>
              <a:defRPr>
                <a:solidFill>
                  <a:srgbClr val="33408D"/>
                </a:solidFill>
              </a:defRPr>
            </a:lvl3pPr>
            <a:lvl4pPr>
              <a:defRPr>
                <a:solidFill>
                  <a:srgbClr val="33408D"/>
                </a:solidFill>
              </a:defRPr>
            </a:lvl4pPr>
            <a:lvl5pPr>
              <a:defRPr>
                <a:solidFill>
                  <a:srgbClr val="33408D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505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2E29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B20D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C0C0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3340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B20D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33408D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33408D"/>
                </a:solidFill>
              </a:defRPr>
            </a:lvl1pPr>
            <a:lvl2pPr>
              <a:defRPr>
                <a:solidFill>
                  <a:srgbClr val="33408D"/>
                </a:solidFill>
              </a:defRPr>
            </a:lvl2pPr>
            <a:lvl3pPr>
              <a:defRPr>
                <a:solidFill>
                  <a:srgbClr val="33408D"/>
                </a:solidFill>
              </a:defRPr>
            </a:lvl3pPr>
            <a:lvl4pPr>
              <a:defRPr>
                <a:solidFill>
                  <a:srgbClr val="33408D"/>
                </a:solidFill>
              </a:defRPr>
            </a:lvl4pPr>
            <a:lvl5pPr>
              <a:defRPr>
                <a:solidFill>
                  <a:srgbClr val="33408D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1653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resentationgo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9" name="TextBox 8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0" name="Picture 9"/>
            <p:cNvPicPr>
              <a:picLocks noChangeAspect="1"/>
            </p:cNvPicPr>
            <p:nvPr userDrawn="1"/>
          </p:nvPicPr>
          <p:blipFill>
            <a:blip r:embed="rId7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1" name="Rectangle 10"/>
          <p:cNvSpPr/>
          <p:nvPr userDrawn="1"/>
        </p:nvSpPr>
        <p:spPr>
          <a:xfrm>
            <a:off x="-88899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8" tooltip="PresentationGo!"/>
              </a:rPr>
              <a:t>presentationgo.com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17" r:id="rId3"/>
    <p:sldLayoutId id="2147483718" r:id="rId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gif"/><Relationship Id="rId7" Type="http://schemas.openxmlformats.org/officeDocument/2006/relationships/image" Target="../media/image20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10" Type="http://schemas.openxmlformats.org/officeDocument/2006/relationships/image" Target="../media/image23.png"/><Relationship Id="rId4" Type="http://schemas.openxmlformats.org/officeDocument/2006/relationships/image" Target="../media/image17.jpg"/><Relationship Id="rId9" Type="http://schemas.openxmlformats.org/officeDocument/2006/relationships/image" Target="../media/image2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u="sng" dirty="0"/>
              <a:t>French at WEPA</a:t>
            </a:r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45378" y="536895"/>
            <a:ext cx="8523214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Language Learning in the National Curriculum</a:t>
            </a:r>
          </a:p>
        </p:txBody>
      </p:sp>
      <p:sp>
        <p:nvSpPr>
          <p:cNvPr id="8" name="Rectangle 7"/>
          <p:cNvSpPr/>
          <p:nvPr/>
        </p:nvSpPr>
        <p:spPr>
          <a:xfrm>
            <a:off x="245378" y="1259462"/>
            <a:ext cx="8523214" cy="489364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Foreign language teaching at KS2 may be of </a:t>
            </a:r>
            <a:r>
              <a:rPr lang="en-GB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any modern or ancient foreign language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should focus on enabling pupils to make </a:t>
            </a:r>
            <a:r>
              <a:rPr lang="en-GB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substantial progress in one language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no prescribed topics, but focus should be on ‘familiar and routine matters’.</a:t>
            </a:r>
          </a:p>
          <a:p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Teaching should </a:t>
            </a:r>
          </a:p>
          <a:p>
            <a:pPr marL="285750" indent="-285750">
              <a:buFontTx/>
              <a:buChar char="-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 a </a:t>
            </a:r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balance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spoken and written language</a:t>
            </a:r>
          </a:p>
          <a:p>
            <a:pPr marL="285750" indent="-285750">
              <a:buFontTx/>
              <a:buChar char="-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enable pupils to </a:t>
            </a:r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and communicate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ideas, facts and feelings in speech and writing with increasing confidence, fluency and spontaneity</a:t>
            </a:r>
          </a:p>
          <a:p>
            <a:pPr marL="285750" indent="-285750">
              <a:buFontTx/>
              <a:buChar char="-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lay the </a:t>
            </a:r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foundations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for further foreign language teaching at KS3</a:t>
            </a:r>
          </a:p>
        </p:txBody>
      </p:sp>
    </p:spTree>
    <p:extLst>
      <p:ext uri="{BB962C8B-B14F-4D97-AF65-F5344CB8AC3E}">
        <p14:creationId xmlns:p14="http://schemas.microsoft.com/office/powerpoint/2010/main" val="37862176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51670" y="536895"/>
            <a:ext cx="8523214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Main Benefits of Language Learning</a:t>
            </a:r>
          </a:p>
        </p:txBody>
      </p:sp>
      <p:sp>
        <p:nvSpPr>
          <p:cNvPr id="8" name="Rectangle 7"/>
          <p:cNvSpPr/>
          <p:nvPr/>
        </p:nvSpPr>
        <p:spPr>
          <a:xfrm>
            <a:off x="251670" y="1229517"/>
            <a:ext cx="8686800" cy="526297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Language learning</a:t>
            </a:r>
          </a:p>
          <a:p>
            <a:pPr marL="285750" indent="-285750">
              <a:buFontTx/>
              <a:buChar char="-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opens up avenues of </a:t>
            </a:r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communication</a:t>
            </a:r>
          </a:p>
          <a:p>
            <a:pPr marL="285750" indent="-285750">
              <a:buFontTx/>
              <a:buChar char="-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promotes and instils a broader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cultural understanding </a:t>
            </a:r>
          </a:p>
          <a:p>
            <a:pPr marL="285750" indent="-285750">
              <a:buFontTx/>
              <a:buChar char="-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raises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awareness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children’s own language and makes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comparisons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with the foreign language, thereby enriching understanding of both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develops general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memory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language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learning skills/ strategies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the ability to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recognise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rules and patterns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 new language which leads to increasing independence</a:t>
            </a:r>
          </a:p>
          <a:p>
            <a:pPr marL="285750" indent="-285750">
              <a:buFontTx/>
              <a:buChar char="-"/>
            </a:pPr>
            <a:r>
              <a:rPr lang="en-US" alt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supports </a:t>
            </a:r>
            <a:r>
              <a:rPr lang="en-US" alt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oracy</a:t>
            </a:r>
            <a:r>
              <a:rPr lang="en-US" alt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 literacy </a:t>
            </a:r>
            <a:r>
              <a:rPr lang="en-US" alt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alt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stimulates creativity and confidence</a:t>
            </a:r>
            <a:r>
              <a:rPr lang="en-US" alt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Children link the spelling, sound and meaning of words. They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ask and answer questions, listen to, read and understand stories, songs, poems and write. Le</a:t>
            </a:r>
            <a:r>
              <a:rPr lang="en-US" alt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ssons</a:t>
            </a:r>
            <a:r>
              <a:rPr lang="en-US" alt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involve animations, games, singing, mimes, role play, conversations… 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27846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4792" t="26542" r="24861" b="23457"/>
          <a:stretch/>
        </p:blipFill>
        <p:spPr>
          <a:xfrm>
            <a:off x="268097" y="795969"/>
            <a:ext cx="8781205" cy="5730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2158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9057" y="201335"/>
            <a:ext cx="8875551" cy="624680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669" y="293615"/>
            <a:ext cx="4922151" cy="349421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7933" y="2818701"/>
            <a:ext cx="4840841" cy="3436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3173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3556932"/>
            <a:ext cx="4195602" cy="3112316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00" y="354419"/>
            <a:ext cx="4195602" cy="2917665"/>
          </a:xfrm>
          <a:prstGeom prst="rect">
            <a:avLst/>
          </a:prstGeom>
        </p:spPr>
      </p:pic>
      <p:pic>
        <p:nvPicPr>
          <p:cNvPr id="5" name="Content Placeholder 4"/>
          <p:cNvPicPr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1832" y="354418"/>
            <a:ext cx="4083720" cy="291766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333517" y="69569"/>
            <a:ext cx="2476966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Progression</a:t>
            </a:r>
          </a:p>
        </p:txBody>
      </p:sp>
      <p:pic>
        <p:nvPicPr>
          <p:cNvPr id="9" name="Picture 8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1832" y="3556932"/>
            <a:ext cx="4083720" cy="3100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6586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34224" y="629173"/>
            <a:ext cx="8875551" cy="600164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Giving personal details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answering with one word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asking and answering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full sentences</a:t>
            </a:r>
          </a:p>
          <a:p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Likes and dislikes: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evisiting with each new vocab group. Year 3: basic opinions of playground games, Year 5/6: wider range of opinions (music, films) + justifications</a:t>
            </a:r>
          </a:p>
          <a:p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Adjectival agreements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Year 3: monster description (colours), Year 5: beach/ planets description (position, size, temperature, colour), Year 6 physical description of teachers (range of adjectives)</a:t>
            </a:r>
          </a:p>
          <a:p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Verbs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Year 3: basic verbs (to have, to be, to play), Year 4: to do/make, to go, verbs + prepositions, Year 5: wider range of verbs in context of beach activities, Year 6: more verbs in context of school life and verb groups/ looking for patterns in verb endings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verbs, introduction to conditional (je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voudrais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GB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2778300" y="66840"/>
            <a:ext cx="358740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Progression (examples)</a:t>
            </a:r>
          </a:p>
        </p:txBody>
      </p:sp>
    </p:spTree>
    <p:extLst>
      <p:ext uri="{BB962C8B-B14F-4D97-AF65-F5344CB8AC3E}">
        <p14:creationId xmlns:p14="http://schemas.microsoft.com/office/powerpoint/2010/main" val="1995402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91998" y="343949"/>
            <a:ext cx="3551613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high-quality experience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18114" y="1058410"/>
            <a:ext cx="8699383" cy="34163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Government wants 90% of pupils to sit a language GCSE by 2025</a:t>
            </a:r>
          </a:p>
          <a:p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Tx/>
              <a:buChar char="-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WEPA uses the Rising Stars ‘Euro Stars’ scheme, which is designed for specialists and non-specialists. Six units per year.</a:t>
            </a:r>
          </a:p>
          <a:p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Tx/>
              <a:buChar char="-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Animations (CD Rom), flashcards, activity sheets, native French speaker audio support, pronunciation guides and planning includes links for extra support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206071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31097" y="637429"/>
            <a:ext cx="2641300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Euro Stars scheme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468" t="20520" r="28899" b="24679"/>
          <a:stretch/>
        </p:blipFill>
        <p:spPr>
          <a:xfrm>
            <a:off x="184558" y="3649212"/>
            <a:ext cx="3624044" cy="281870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l="19266" t="12365" r="19266" b="12284"/>
          <a:stretch/>
        </p:blipFill>
        <p:spPr>
          <a:xfrm>
            <a:off x="3315470" y="1643975"/>
            <a:ext cx="5620624" cy="387571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/>
          <a:srcRect l="32110" t="22640" r="32385" b="25984"/>
          <a:stretch/>
        </p:blipFill>
        <p:spPr>
          <a:xfrm>
            <a:off x="184558" y="868262"/>
            <a:ext cx="3246539" cy="2642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4016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21634" y="377504"/>
            <a:ext cx="1500732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Initiatives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0667" y="887316"/>
            <a:ext cx="8615494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Bastille Day celebrations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Greater Depth challenge cards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French club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623" y="2427575"/>
            <a:ext cx="1964531" cy="1307306"/>
          </a:xfrm>
          <a:prstGeom prst="rect">
            <a:avLst/>
          </a:prstGeom>
        </p:spPr>
      </p:pic>
      <p:pic>
        <p:nvPicPr>
          <p:cNvPr id="9" name="Picture 4" descr="http://mamietitine.m.a.pic.centerblog.net/55786062_1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0033" y="4442112"/>
            <a:ext cx="2063504" cy="2063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623" y="3734881"/>
            <a:ext cx="1821656" cy="1414463"/>
          </a:xfrm>
          <a:prstGeom prst="rect">
            <a:avLst/>
          </a:prstGeom>
        </p:spPr>
      </p:pic>
      <p:pic>
        <p:nvPicPr>
          <p:cNvPr id="11" name="Picture 8" descr="Image result for petanqu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1396" y="3137750"/>
            <a:ext cx="1900238" cy="1350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Content Placeholder 6"/>
          <p:cNvPicPr>
            <a:picLocks noChangeAspect="1"/>
          </p:cNvPicPr>
          <p:nvPr/>
        </p:nvPicPr>
        <p:blipFill rotWithShape="1">
          <a:blip r:embed="rId6"/>
          <a:srcRect l="36538" t="22255" r="17384" b="11006"/>
          <a:stretch/>
        </p:blipFill>
        <p:spPr>
          <a:xfrm>
            <a:off x="3821634" y="2291879"/>
            <a:ext cx="2076450" cy="169174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7"/>
          <a:srcRect l="31110" t="13086" r="33821" b="47161"/>
          <a:stretch/>
        </p:blipFill>
        <p:spPr>
          <a:xfrm>
            <a:off x="1985279" y="4487919"/>
            <a:ext cx="2857489" cy="182200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8"/>
          <a:srcRect l="34514" t="15556" r="35000" b="13333"/>
          <a:stretch/>
        </p:blipFill>
        <p:spPr>
          <a:xfrm>
            <a:off x="7265379" y="2152588"/>
            <a:ext cx="1779879" cy="233533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3232" y="4011567"/>
            <a:ext cx="1778794" cy="145018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10"/>
          <a:srcRect l="23194" t="12592" r="42708" b="26065"/>
          <a:stretch/>
        </p:blipFill>
        <p:spPr>
          <a:xfrm>
            <a:off x="5548114" y="555045"/>
            <a:ext cx="2441178" cy="2470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7552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57564" y="612396"/>
            <a:ext cx="6084614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Twin school – Trouville-la-</a:t>
            </a:r>
            <a:r>
              <a:rPr lang="en-GB" sz="24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Haule</a:t>
            </a:r>
            <a:r>
              <a:rPr lang="en-GB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Normandy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3945" t="16279" r="6789" b="17503"/>
          <a:stretch/>
        </p:blipFill>
        <p:spPr>
          <a:xfrm>
            <a:off x="218114" y="1216403"/>
            <a:ext cx="8860922" cy="5343787"/>
          </a:xfrm>
          <a:prstGeom prst="rect">
            <a:avLst/>
          </a:prstGeom>
        </p:spPr>
      </p:pic>
      <p:pic>
        <p:nvPicPr>
          <p:cNvPr id="6" name="Image 6">
            <a:extLst>
              <a:ext uri="{FF2B5EF4-FFF2-40B4-BE49-F238E27FC236}">
                <a16:creationId xmlns:a16="http://schemas.microsoft.com/office/drawing/2014/main" id="{F5AC747F-3FFD-3F4E-89B2-26CE884710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6092" y="4543940"/>
            <a:ext cx="2290195" cy="2242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6567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2433" y="528506"/>
            <a:ext cx="2475358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Little but often…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18114" y="1058410"/>
            <a:ext cx="8699383" cy="513371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Easy ways to consolidate language…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Tx/>
              <a:buChar char="-"/>
              <a:tabLst>
                <a:tab pos="457200" algn="l"/>
              </a:tabLst>
            </a:pPr>
            <a:r>
              <a:rPr lang="en-GB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Write the date</a:t>
            </a:r>
            <a:r>
              <a:rPr lang="en-GB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 French on the board every day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Tx/>
              <a:buChar char="-"/>
              <a:tabLst>
                <a:tab pos="457200" algn="l"/>
              </a:tabLst>
            </a:pPr>
            <a:r>
              <a:rPr lang="en-GB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Write the order of the day</a:t>
            </a:r>
            <a:r>
              <a:rPr lang="en-GB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‘e.g. </a:t>
            </a:r>
            <a:r>
              <a:rPr lang="en-GB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L’ordre</a:t>
            </a:r>
            <a:r>
              <a:rPr lang="en-GB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 jour’ up in French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Tx/>
              <a:buChar char="-"/>
              <a:tabLst>
                <a:tab pos="457200" algn="l"/>
              </a:tabLst>
            </a:pPr>
            <a:r>
              <a:rPr lang="en-GB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Take the register </a:t>
            </a:r>
            <a:r>
              <a:rPr lang="en-GB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 French (it’s an excellent recapping tool e.g. pupils must give a number / colour etc.) 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Tx/>
              <a:buChar char="-"/>
              <a:tabLst>
                <a:tab pos="457200" algn="l"/>
              </a:tabLst>
            </a:pPr>
            <a:r>
              <a:rPr lang="en-GB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Pupils use some </a:t>
            </a:r>
            <a:r>
              <a:rPr lang="en-GB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common classroom questions 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Tx/>
              <a:buChar char="-"/>
              <a:tabLst>
                <a:tab pos="457200" algn="l"/>
              </a:tabLst>
            </a:pPr>
            <a:r>
              <a:rPr lang="en-GB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Each morning, ask ‘</a:t>
            </a:r>
            <a:r>
              <a:rPr lang="en-GB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is the weather like?</a:t>
            </a:r>
            <a:r>
              <a:rPr lang="en-GB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 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Tx/>
              <a:buChar char="-"/>
              <a:tabLst>
                <a:tab pos="457200" algn="l"/>
              </a:tabLst>
            </a:pPr>
            <a:r>
              <a:rPr lang="en-GB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 pupils are packing up they can </a:t>
            </a:r>
            <a:r>
              <a:rPr lang="en-GB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count to up to 20 / 30 …in French</a:t>
            </a:r>
            <a:r>
              <a:rPr lang="en-GB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together. Teacher can do countdowns too.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Tx/>
              <a:buChar char="-"/>
              <a:tabLst>
                <a:tab pos="457200" algn="l"/>
              </a:tabLst>
            </a:pPr>
            <a:r>
              <a:rPr lang="en-GB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Greetings </a:t>
            </a:r>
            <a:r>
              <a:rPr lang="en-GB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‘Bonjour – </a:t>
            </a:r>
            <a:r>
              <a:rPr lang="en-GB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Ça</a:t>
            </a:r>
            <a:r>
              <a:rPr lang="en-GB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?’ Use the target language to greet pupils in the morning. This helps pupils to incorporate the TL as a natural and spontaneous part of the day. 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68487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2433" y="528506"/>
            <a:ext cx="1708353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Other ideas</a:t>
            </a:r>
          </a:p>
        </p:txBody>
      </p:sp>
      <p:pic>
        <p:nvPicPr>
          <p:cNvPr id="4" name="Picture 2" descr="Image may contain: fruit and foo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785" y="4864848"/>
            <a:ext cx="2323323" cy="1547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s://scontent-lht6-1.xx.fbcdn.net/v/t1.0-9/81620862_175485993825502_3594191043186130944_n.jpg?_nc_cat=103&amp;_nc_ohc=D5sn7yhrpGMAX9OMXyH&amp;_nc_ht=scontent-lht6-1.xx&amp;oh=b92015cd94154cef45bc3790f6cf16a6&amp;oe=5E91907B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4241" y="4412753"/>
            <a:ext cx="1663591" cy="2218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/>
          <a:srcRect l="22019" t="23618" r="22476" b="24679"/>
          <a:stretch/>
        </p:blipFill>
        <p:spPr>
          <a:xfrm>
            <a:off x="385894" y="1216403"/>
            <a:ext cx="6756444" cy="3540155"/>
          </a:xfrm>
          <a:prstGeom prst="rect">
            <a:avLst/>
          </a:prstGeom>
        </p:spPr>
      </p:pic>
      <p:pic>
        <p:nvPicPr>
          <p:cNvPr id="2050" name="Picture 2" descr="https://teacher.thelanguagemagician.net/images/logo-header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4240" y="149737"/>
            <a:ext cx="1704229" cy="1704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996268" y="4982790"/>
            <a:ext cx="3273653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Language ambassadors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996268" y="5521814"/>
            <a:ext cx="3129446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French breakfast/ café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828801" y="6169210"/>
            <a:ext cx="5926014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British Council International School Award</a:t>
            </a:r>
          </a:p>
        </p:txBody>
      </p:sp>
    </p:spTree>
    <p:extLst>
      <p:ext uri="{BB962C8B-B14F-4D97-AF65-F5344CB8AC3E}">
        <p14:creationId xmlns:p14="http://schemas.microsoft.com/office/powerpoint/2010/main" val="373250853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1136490A-C93E-4C48-AEAC-38DF6194FE75}" vid="{01505806-9373-4032-8F59-87D33AD3D6A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1330</TotalTime>
  <Words>808</Words>
  <Application>Microsoft Office PowerPoint</Application>
  <PresentationFormat>On-screen Show (4:3)</PresentationFormat>
  <Paragraphs>70</Paragraphs>
  <Slides>13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Open Sans</vt:lpstr>
      <vt:lpstr>Times New Roman</vt:lpstr>
      <vt:lpstr>Custom Design</vt:lpstr>
      <vt:lpstr>French at WEPA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French at WEPA</dc:title>
  <dc:creator>Katharine Strinic</dc:creator>
  <dc:description>© Copyright PresentationGo.com</dc:description>
  <cp:lastModifiedBy>susan liddle</cp:lastModifiedBy>
  <cp:revision>41</cp:revision>
  <cp:lastPrinted>2020-01-18T15:52:20Z</cp:lastPrinted>
  <dcterms:created xsi:type="dcterms:W3CDTF">2020-01-18T14:47:50Z</dcterms:created>
  <dcterms:modified xsi:type="dcterms:W3CDTF">2020-01-27T11:15:50Z</dcterms:modified>
</cp:coreProperties>
</file>